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omments/modernComment_45C_16E37F40.xml" ContentType="application/vnd.ms-powerpoint.comments+xml"/>
  <Override PartName="/ppt/comments/modernComment_453_3769799D.xml" ContentType="application/vnd.ms-powerpoint.comments+xml"/>
  <Override PartName="/ppt/comments/modernComment_454_2FE7D8C6.xml" ContentType="application/vnd.ms-powerpoint.comments+xml"/>
  <Override PartName="/ppt/comments/modernComment_455_49DC81AD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4"/>
    <p:sldMasterId id="2147483683" r:id="rId5"/>
  </p:sldMasterIdLst>
  <p:notesMasterIdLst>
    <p:notesMasterId r:id="rId17"/>
  </p:notesMasterIdLst>
  <p:handoutMasterIdLst>
    <p:handoutMasterId r:id="rId18"/>
  </p:handoutMasterIdLst>
  <p:sldIdLst>
    <p:sldId id="1105" r:id="rId6"/>
    <p:sldId id="1116" r:id="rId7"/>
    <p:sldId id="1107" r:id="rId8"/>
    <p:sldId id="1111" r:id="rId9"/>
    <p:sldId id="1117" r:id="rId10"/>
    <p:sldId id="1108" r:id="rId11"/>
    <p:sldId id="1115" r:id="rId12"/>
    <p:sldId id="1109" r:id="rId13"/>
    <p:sldId id="424" r:id="rId14"/>
    <p:sldId id="1118" r:id="rId15"/>
    <p:sldId id="111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3BA2611-2238-DC45-1C71-388676517795}" name="Kim, Karam" initials="KK" userId="S::kkim860@gatech.edu::bf5e92a0-23ef-43c4-b29c-99ca4821216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2D61"/>
    <a:srgbClr val="295AFD"/>
    <a:srgbClr val="FFFFFA"/>
    <a:srgbClr val="003057"/>
    <a:srgbClr val="857437"/>
    <a:srgbClr val="B4A468"/>
    <a:srgbClr val="D5A885"/>
    <a:srgbClr val="E5EAFA"/>
    <a:srgbClr val="E4EAF9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32"/>
      </p:cViewPr>
      <p:guideLst>
        <p:guide orient="horz" pos="773"/>
        <p:guide pos="2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8/10/relationships/authors" Target="authors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comments/modernComment_453_3769799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D8AF220-8838-43B5-A8C7-13AD8A154507}" authorId="{43BA2611-2238-DC45-1C71-388676517795}" created="2023-02-27T20:05:34.96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929659293" sldId="1107"/>
      <ac:spMk id="32" creationId="{6168DB06-E245-43AF-9DCC-66C0EB2F2D07}"/>
    </ac:deMkLst>
    <p188:txBody>
      <a:bodyPr/>
      <a:lstStyle/>
      <a:p>
        <a:r>
          <a:rPr lang="ko-KR" altLang="en-US"/>
          <a:t>Specific tasks what you have done and required methods what you have learned. If possible attach the images</a:t>
        </a:r>
      </a:p>
    </p188:txBody>
  </p188:cm>
</p188:cmLst>
</file>

<file path=ppt/comments/modernComment_454_2FE7D8C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888A1FF-5FA9-4E74-92CF-6930D8D96BF7}" authorId="{43BA2611-2238-DC45-1C71-388676517795}" created="2023-02-27T20:06:24.97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779365272" sldId="1103"/>
      <ac:spMk id="32" creationId="{6168DB06-E245-43AF-9DCC-66C0EB2F2D07}"/>
    </ac:deMkLst>
    <p188:txBody>
      <a:bodyPr/>
      <a:lstStyle/>
      <a:p>
        <a:r>
          <a:rPr lang="ko-KR" altLang="en-US"/>
          <a:t>Any Problems During the Research with images or illustrations</a:t>
        </a:r>
      </a:p>
    </p188:txBody>
  </p188:cm>
</p188:cmLst>
</file>

<file path=ppt/comments/modernComment_455_49DC81A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202B857-6163-4278-88D0-E74CD06B8A95}" authorId="{43BA2611-2238-DC45-1C71-388676517795}" created="2023-02-27T20:43:21.61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562154507" sldId="1104"/>
      <ac:spMk id="2" creationId="{F9AE1C7D-34E7-4FF6-9474-5007CB0876DA}"/>
    </ac:deMkLst>
    <p188:txBody>
      <a:bodyPr/>
      <a:lstStyle/>
      <a:p>
        <a:r>
          <a:rPr lang="ko-KR" altLang="en-US"/>
          <a:t>Optional pages. Make only If you want to emphasize the connectivity toward the next step.</a:t>
        </a:r>
      </a:p>
    </p188:txBody>
  </p188:cm>
</p188:cmLst>
</file>

<file path=ppt/comments/modernComment_45C_16E37F4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F210973-2801-4174-9940-7B1C83502C7F}" authorId="{43BA2611-2238-DC45-1C71-388676517795}" created="2023-02-27T20:04:23.76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84008000" sldId="1116"/>
      <ac:spMk id="32" creationId="{6168DB06-E245-43AF-9DCC-66C0EB2F2D07}"/>
    </ac:deMkLst>
    <p188:txBody>
      <a:bodyPr/>
      <a:lstStyle/>
      <a:p>
        <a:r>
          <a:rPr lang="ko-KR" altLang="en-US"/>
          <a:t>Summary of your project and specific tasks you have given.
Add illustration or flow chart to briefly explain your work.</a:t>
        </a:r>
      </a:p>
    </p188:txBody>
  </p188:cm>
  <p188:cm id="{F954515F-6499-4FEA-9AE4-45196858D636}" authorId="{43BA2611-2238-DC45-1C71-388676517795}" created="2023-02-27T20:33:04.891">
    <pc:sldMkLst xmlns:pc="http://schemas.microsoft.com/office/powerpoint/2013/main/command">
      <pc:docMk/>
      <pc:sldMk cId="4210678918" sldId="1096"/>
    </pc:sldMkLst>
    <p188:txBody>
      <a:bodyPr/>
      <a:lstStyle/>
      <a:p>
        <a:r>
          <a:rPr lang="ko-KR" altLang="en-US"/>
          <a:t>Each example sheet should not exceed one page to make a presentation time of 3-5 minutes.</a:t>
        </a:r>
      </a:p>
    </p188:txBody>
  </p188:cm>
  <p188:cm id="{D30A17A3-B9C6-4B00-A3CE-BA7FDEC9856D}" authorId="{43BA2611-2238-DC45-1C71-388676517795}" created="2023-02-27T20:38:49.955">
    <pc:sldMkLst xmlns:pc="http://schemas.microsoft.com/office/powerpoint/2013/main/command">
      <pc:docMk/>
      <pc:sldMk cId="4210678918" sldId="1096"/>
    </pc:sldMkLst>
    <p188:txBody>
      <a:bodyPr/>
      <a:lstStyle/>
      <a:p>
        <a:r>
          <a:rPr lang="ko-KR" altLang="en-US"/>
          <a:t>Throughout all pages, I highly recommend you use graphics for addressing your point and logic.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A6E295-2078-3A4C-9B3B-128821A974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03100D-CACA-0F41-B537-339726C6A5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7CCEE-F6A5-9F4C-8CE3-50501077053A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8C585-FF88-2E4D-AADE-9C9529D2F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F8045-3A37-824A-8710-57C502BDEF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57D50-C692-A448-91EE-4B0FAD320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9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10CFF9-B8A7-0D44-8BA5-C0E94FD6E34B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DE1A3E-AD58-7F43-A824-DE6F803C8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86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84" y="1149178"/>
            <a:ext cx="6795912" cy="264389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i="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55682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1800" b="0" cap="none" spc="0" baseline="0">
                <a:solidFill>
                  <a:srgbClr val="85743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8929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930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6492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2256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2256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8"/>
            <a:ext cx="5617633" cy="336247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8"/>
            <a:ext cx="5638800" cy="336247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49839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50"/>
            <a:ext cx="3932767" cy="31662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5"/>
            <a:ext cx="11430000" cy="422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441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441135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441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8/10/relationships/comments" Target="../comments/modernComment_45C_16E37F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microsoft.com/office/2018/10/relationships/comments" Target="../comments/modernComment_453_3769799D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8/10/relationships/comments" Target="../comments/modernComment_454_2FE7D8C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2" Type="http://schemas.microsoft.com/office/2018/10/relationships/comments" Target="../comments/modernComment_455_49DC81AD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381" y="1139751"/>
            <a:ext cx="6795912" cy="2643890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/>
              <a:t>BITN Group</a:t>
            </a:r>
            <a:br>
              <a:rPr lang="en-US"/>
            </a:br>
            <a:r>
              <a:rPr lang="en-US"/>
              <a:t>Undergraduate research </a:t>
            </a:r>
            <a:br>
              <a:rPr lang="en-US"/>
            </a:br>
            <a:r>
              <a:rPr lang="en-US"/>
              <a:t>Midterm symposium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379" y="3783641"/>
            <a:ext cx="6795913" cy="1684868"/>
          </a:xfrm>
        </p:spPr>
        <p:txBody>
          <a:bodyPr/>
          <a:lstStyle/>
          <a:p>
            <a:r>
              <a:rPr lang="en-US" dirty="0"/>
              <a:t>Name: Ian Knight</a:t>
            </a:r>
          </a:p>
          <a:p>
            <a:r>
              <a:rPr lang="en-US" dirty="0"/>
              <a:t>Date: 04/21/2023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C81AD6-4868-9D4F-A6DC-3E1656B9D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62" y="5580041"/>
            <a:ext cx="2717932" cy="119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55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FC04C-3E6C-519C-1026-B6FA5E878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Multichannel Clustering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BA51AF-88F7-7F24-E7A8-2F5E2664F5C4}"/>
              </a:ext>
            </a:extLst>
          </p:cNvPr>
          <p:cNvSpPr txBox="1"/>
          <p:nvPr/>
        </p:nvSpPr>
        <p:spPr>
          <a:xfrm>
            <a:off x="381000" y="1601272"/>
            <a:ext cx="588645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Multichannel support will be achieved in one of two ways: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Through appending the signals end to end and segmenting them as a single signal (proven to work). Then, generating distance matrices for each signal and averaging across all those to a single global distance matrix.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Through averaging the resulting global distance matrices for each timeseries individually.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Both methods are highly expensive in terms of memory and difficult to get running in high dimension testing.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52F2EFA-F89D-21B0-0B45-A32B699592DD}"/>
              </a:ext>
            </a:extLst>
          </p:cNvPr>
          <p:cNvGrpSpPr/>
          <p:nvPr/>
        </p:nvGrpSpPr>
        <p:grpSpPr>
          <a:xfrm>
            <a:off x="6413500" y="303330"/>
            <a:ext cx="4561800" cy="1924765"/>
            <a:chOff x="6054064" y="1800130"/>
            <a:chExt cx="5400000" cy="2382512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D795DCA-F152-5B1B-7BE5-400A09E20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54064" y="1932642"/>
              <a:ext cx="5400000" cy="22500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B4C47D-6B4D-C83D-6509-43F445C3AFE9}"/>
                </a:ext>
              </a:extLst>
            </p:cNvPr>
            <p:cNvSpPr txBox="1"/>
            <p:nvPr/>
          </p:nvSpPr>
          <p:spPr>
            <a:xfrm>
              <a:off x="6737485" y="1800130"/>
              <a:ext cx="4033157" cy="286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914400">
                <a:lnSpc>
                  <a:spcPct val="90000"/>
                </a:lnSpc>
                <a:spcBef>
                  <a:spcPts val="1000"/>
                </a:spcBef>
              </a:pPr>
              <a:r>
                <a:rPr lang="en-US" sz="1400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Eye blink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3E4203A-FC49-1B32-FB1D-A1F2852D1B28}"/>
              </a:ext>
            </a:extLst>
          </p:cNvPr>
          <p:cNvGrpSpPr/>
          <p:nvPr/>
        </p:nvGrpSpPr>
        <p:grpSpPr>
          <a:xfrm>
            <a:off x="6413500" y="2156929"/>
            <a:ext cx="4641174" cy="2028321"/>
            <a:chOff x="737936" y="4389823"/>
            <a:chExt cx="5400000" cy="237105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CCD323F-1269-BCBE-6899-72471323F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936" y="4510876"/>
              <a:ext cx="5400000" cy="22500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908E2C1-05E8-4564-BA18-1B22B0B7FD4F}"/>
                </a:ext>
              </a:extLst>
            </p:cNvPr>
            <p:cNvSpPr txBox="1"/>
            <p:nvPr/>
          </p:nvSpPr>
          <p:spPr>
            <a:xfrm>
              <a:off x="1421357" y="4389823"/>
              <a:ext cx="4033157" cy="286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914400">
                <a:lnSpc>
                  <a:spcPct val="90000"/>
                </a:lnSpc>
                <a:spcBef>
                  <a:spcPts val="1000"/>
                </a:spcBef>
              </a:pPr>
              <a:r>
                <a:rPr lang="en-US" sz="1400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Eye squeezing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FE9B84E-F471-71B2-AC96-413F3152793D}"/>
              </a:ext>
            </a:extLst>
          </p:cNvPr>
          <p:cNvGrpSpPr/>
          <p:nvPr/>
        </p:nvGrpSpPr>
        <p:grpSpPr>
          <a:xfrm>
            <a:off x="6413500" y="4164232"/>
            <a:ext cx="4641174" cy="1839485"/>
            <a:chOff x="6054064" y="4381657"/>
            <a:chExt cx="5400000" cy="237481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9635772-A812-AB01-9F87-AE0DEA5E7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54064" y="4506471"/>
              <a:ext cx="5400000" cy="22500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26E5CC2-9548-DE12-2EEA-76151EA3B765}"/>
                </a:ext>
              </a:extLst>
            </p:cNvPr>
            <p:cNvSpPr txBox="1"/>
            <p:nvPr/>
          </p:nvSpPr>
          <p:spPr>
            <a:xfrm>
              <a:off x="6737486" y="4381657"/>
              <a:ext cx="4033157" cy="286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914400">
                <a:lnSpc>
                  <a:spcPct val="90000"/>
                </a:lnSpc>
                <a:spcBef>
                  <a:spcPts val="1000"/>
                </a:spcBef>
              </a:pPr>
              <a:r>
                <a:rPr lang="en-US" sz="1400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Opening eyes as wide as possible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5183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F511A-1088-860D-06BA-262D4097C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A34A8-F886-41D3-B18E-402EE7DCA4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316174"/>
            <a:ext cx="5615353" cy="4225652"/>
          </a:xfrm>
        </p:spPr>
        <p:txBody>
          <a:bodyPr/>
          <a:lstStyle/>
          <a:p>
            <a:r>
              <a:rPr lang="en-US" dirty="0"/>
              <a:t>True multichannel clustering success</a:t>
            </a:r>
          </a:p>
          <a:p>
            <a:r>
              <a:rPr lang="en-US" dirty="0"/>
              <a:t>Once we land on suitable labels for each timeseries, we can use those labels in a supervised process, e.g., a CNN.</a:t>
            </a:r>
          </a:p>
          <a:p>
            <a:r>
              <a:rPr lang="en-US" dirty="0"/>
              <a:t>Memory optimization with tools like h5py, to run larger dimensions tests on a laptop.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1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E1C7D-34E7-4FF6-9474-5007CB087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6168DB06-E245-43AF-9DCC-66C0EB2F2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2618" y="1445979"/>
            <a:ext cx="4891567" cy="4065821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Title: </a:t>
            </a:r>
            <a:r>
              <a:rPr lang="en-US" altLang="ko-KR" sz="2800" dirty="0"/>
              <a:t>Deep phenotyping in blepharospasm (BSP)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Aim:</a:t>
            </a:r>
            <a:r>
              <a:rPr lang="en-US" altLang="ko-KR" sz="2800" dirty="0"/>
              <a:t> classifying subtypes of BSP using EOG/EMG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Tasks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altLang="ko-KR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nsupervised pattern discovery</a:t>
            </a:r>
          </a:p>
          <a:p>
            <a:pPr lvl="2"/>
            <a:r>
              <a:rPr lang="en-US" altLang="ko-KR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Network-based clustering </a:t>
            </a:r>
            <a:endParaRPr lang="en-US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 Design of patch type device</a:t>
            </a:r>
            <a:endParaRPr lang="en-US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6EA5A7-6EBB-BF4F-AE86-A6DF8BD78F0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586" y="6629926"/>
            <a:ext cx="2196965" cy="2412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EFCBC5-1F72-844A-887E-1357166C1E4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483" y="5728558"/>
            <a:ext cx="2561061" cy="11294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92E7BD-40F5-3E76-93DE-562FA9DB0818}"/>
              </a:ext>
            </a:extLst>
          </p:cNvPr>
          <p:cNvSpPr txBox="1"/>
          <p:nvPr/>
        </p:nvSpPr>
        <p:spPr>
          <a:xfrm>
            <a:off x="2820503" y="1605307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Sample image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3">
            <a:extLst>
              <a:ext uri="{FF2B5EF4-FFF2-40B4-BE49-F238E27FC236}">
                <a16:creationId xmlns:a16="http://schemas.microsoft.com/office/drawing/2014/main" id="{225C9AD4-5C95-D8CA-734D-3C6208436333}"/>
              </a:ext>
            </a:extLst>
          </p:cNvPr>
          <p:cNvGrpSpPr/>
          <p:nvPr/>
        </p:nvGrpSpPr>
        <p:grpSpPr>
          <a:xfrm>
            <a:off x="558210" y="1605307"/>
            <a:ext cx="2085085" cy="1664365"/>
            <a:chOff x="8819031" y="3856220"/>
            <a:chExt cx="2794778" cy="2230859"/>
          </a:xfrm>
        </p:grpSpPr>
        <p:pic>
          <p:nvPicPr>
            <p:cNvPr id="4" name="Picture 2" descr="Eyelids Blinking Constantly | Uncontrolled Blinking | Blepharospasm  treatment | Mr David Cheung | Eyelid Specialist | Birmingham UK">
              <a:extLst>
                <a:ext uri="{FF2B5EF4-FFF2-40B4-BE49-F238E27FC236}">
                  <a16:creationId xmlns:a16="http://schemas.microsoft.com/office/drawing/2014/main" id="{85524B3A-55D7-CCD2-707A-DC76A68993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9031" y="3856220"/>
              <a:ext cx="2794778" cy="1863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84C170-29C0-FA3F-B086-0BF407C54059}"/>
                </a:ext>
              </a:extLst>
            </p:cNvPr>
            <p:cNvSpPr txBox="1"/>
            <p:nvPr/>
          </p:nvSpPr>
          <p:spPr>
            <a:xfrm>
              <a:off x="9047645" y="5666295"/>
              <a:ext cx="2337550" cy="4207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1" algn="ctr" defTabSz="914400">
                <a:lnSpc>
                  <a:spcPct val="90000"/>
                </a:lnSpc>
                <a:spcBef>
                  <a:spcPts val="500"/>
                </a:spcBef>
              </a:pPr>
              <a:r>
                <a:rPr lang="ko-KR" altLang="en-US" sz="800" dirty="0">
                  <a:solidFill>
                    <a:srgbClr val="003057"/>
                  </a:solidFill>
                  <a:latin typeface="Roboto" panose="02000000000000000000" pitchFamily="2" charset="0"/>
                </a:rPr>
                <a:t>https://mrdavidcheung.com/functional/blepharopspasm.html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336554A-AF67-A46B-D1E6-C5C864730228}"/>
              </a:ext>
            </a:extLst>
          </p:cNvPr>
          <p:cNvSpPr txBox="1"/>
          <p:nvPr/>
        </p:nvSpPr>
        <p:spPr>
          <a:xfrm>
            <a:off x="2337145" y="1284672"/>
            <a:ext cx="428557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altLang="ko-KR" sz="1800" b="1" dirty="0"/>
              <a:t>Subtypes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800" dirty="0"/>
              <a:t>Flutters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Full/Partial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800" dirty="0"/>
              <a:t>Apraxia of</a:t>
            </a:r>
            <a:r>
              <a:rPr lang="ko-KR" altLang="en-US" sz="1800" dirty="0"/>
              <a:t> </a:t>
            </a:r>
            <a:r>
              <a:rPr lang="en-US" altLang="ko-KR" sz="1800" dirty="0"/>
              <a:t>eyelid opening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800" dirty="0"/>
              <a:t>Upper facial spasm</a:t>
            </a:r>
            <a:r>
              <a:rPr lang="en-US" altLang="ko-KR" dirty="0"/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800" dirty="0"/>
              <a:t>Lower</a:t>
            </a:r>
            <a:r>
              <a:rPr lang="ko-KR" altLang="en-US" sz="1800" dirty="0"/>
              <a:t> </a:t>
            </a:r>
            <a:r>
              <a:rPr lang="en-US" altLang="ko-KR" sz="1800" dirty="0"/>
              <a:t>facial</a:t>
            </a:r>
            <a:r>
              <a:rPr lang="ko-KR" altLang="en-US" sz="1800" dirty="0"/>
              <a:t> </a:t>
            </a:r>
            <a:r>
              <a:rPr lang="en-US" altLang="ko-KR" sz="1800" dirty="0"/>
              <a:t>spasm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Both spasm</a:t>
            </a:r>
            <a:r>
              <a:rPr lang="ko-KR" altLang="en-US" sz="1800" dirty="0"/>
              <a:t> </a:t>
            </a:r>
            <a:endParaRPr lang="en-US" altLang="ko-KR" sz="1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5F6510-49A0-6BF4-EE38-096C48097040}"/>
              </a:ext>
            </a:extLst>
          </p:cNvPr>
          <p:cNvSpPr txBox="1"/>
          <p:nvPr/>
        </p:nvSpPr>
        <p:spPr>
          <a:xfrm>
            <a:off x="933988" y="3544533"/>
            <a:ext cx="56265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unsupervised learning?</a:t>
            </a:r>
          </a:p>
          <a:p>
            <a:endParaRPr lang="en-US" dirty="0"/>
          </a:p>
          <a:p>
            <a:r>
              <a:rPr lang="en-US" dirty="0"/>
              <a:t>In the diagnosis of BSP,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nconsistent diagnosis criteria from doctor-to-doctor introduces variation in outcomes for BSP diagnosis largely owing to human element. </a:t>
            </a: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Unsupervised learning methods do not require a ground truth to map data onto; they identify patterns in data un-augmented.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0800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E1C7D-34E7-4FF6-9474-5007CB087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 : D</a:t>
            </a:r>
            <a:r>
              <a:rPr lang="en-US" altLang="ko-KR" dirty="0"/>
              <a:t>esigning and fabrication of new patch-type device</a:t>
            </a:r>
            <a:endParaRPr lang="en-US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6168DB06-E245-43AF-9DCC-66C0EB2F2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0781" y="1325733"/>
            <a:ext cx="5967359" cy="247612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 started with in-lab fabrication of physical devices recently.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Practiced assembly of flexible-backing boards.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Have not fabricated any real devices.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E38891-94AF-1D4E-B875-F850C4B3D38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586" y="6629926"/>
            <a:ext cx="2196965" cy="241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CDA9D0-F62B-4849-B48E-E5F07D25F8C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483" y="5728558"/>
            <a:ext cx="2561061" cy="1129443"/>
          </a:xfrm>
          <a:prstGeom prst="rect">
            <a:avLst/>
          </a:prstGeom>
        </p:spPr>
      </p:pic>
      <p:pic>
        <p:nvPicPr>
          <p:cNvPr id="13" name="그림 3">
            <a:extLst>
              <a:ext uri="{FF2B5EF4-FFF2-40B4-BE49-F238E27FC236}">
                <a16:creationId xmlns:a16="http://schemas.microsoft.com/office/drawing/2014/main" id="{D4E5436C-2305-9AA6-8FA9-5DAF365674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46" t="5914" r="15325" b="7812"/>
          <a:stretch/>
        </p:blipFill>
        <p:spPr>
          <a:xfrm rot="16200000">
            <a:off x="8431998" y="1206105"/>
            <a:ext cx="2530865" cy="3965747"/>
          </a:xfrm>
          <a:prstGeom prst="rect">
            <a:avLst/>
          </a:prstGeom>
        </p:spPr>
      </p:pic>
      <p:grpSp>
        <p:nvGrpSpPr>
          <p:cNvPr id="14" name="그룹 35">
            <a:extLst>
              <a:ext uri="{FF2B5EF4-FFF2-40B4-BE49-F238E27FC236}">
                <a16:creationId xmlns:a16="http://schemas.microsoft.com/office/drawing/2014/main" id="{22CA1513-6E3A-9E89-AF78-C9A1B10BE9BC}"/>
              </a:ext>
            </a:extLst>
          </p:cNvPr>
          <p:cNvGrpSpPr/>
          <p:nvPr/>
        </p:nvGrpSpPr>
        <p:grpSpPr>
          <a:xfrm>
            <a:off x="587491" y="3818328"/>
            <a:ext cx="6904039" cy="2069249"/>
            <a:chOff x="4314333" y="6752991"/>
            <a:chExt cx="6904039" cy="2069249"/>
          </a:xfrm>
        </p:grpSpPr>
        <p:grpSp>
          <p:nvGrpSpPr>
            <p:cNvPr id="16" name="그룹 33">
              <a:extLst>
                <a:ext uri="{FF2B5EF4-FFF2-40B4-BE49-F238E27FC236}">
                  <a16:creationId xmlns:a16="http://schemas.microsoft.com/office/drawing/2014/main" id="{454FBB7E-3307-8624-5D10-EF1891A03335}"/>
                </a:ext>
              </a:extLst>
            </p:cNvPr>
            <p:cNvGrpSpPr/>
            <p:nvPr/>
          </p:nvGrpSpPr>
          <p:grpSpPr>
            <a:xfrm>
              <a:off x="4314333" y="6752991"/>
              <a:ext cx="2354618" cy="2040933"/>
              <a:chOff x="4352959" y="6752991"/>
              <a:chExt cx="2354618" cy="2040933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5A10AD5-494D-CD34-1842-E0EF4940A10B}"/>
                  </a:ext>
                </a:extLst>
              </p:cNvPr>
              <p:cNvSpPr txBox="1"/>
              <p:nvPr/>
            </p:nvSpPr>
            <p:spPr>
              <a:xfrm>
                <a:off x="4352959" y="6752991"/>
                <a:ext cx="23546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/>
                  <a:t>Laser patterning</a:t>
                </a:r>
                <a:endParaRPr lang="ko-KR" altLang="en-US" sz="1400" b="1" dirty="0"/>
              </a:p>
            </p:txBody>
          </p:sp>
          <p:pic>
            <p:nvPicPr>
              <p:cNvPr id="33" name="그림 73">
                <a:extLst>
                  <a:ext uri="{FF2B5EF4-FFF2-40B4-BE49-F238E27FC236}">
                    <a16:creationId xmlns:a16="http://schemas.microsoft.com/office/drawing/2014/main" id="{D96E9C52-FE2A-D2AA-6EAB-F8D2569192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0972" t="11707" r="39584" b="25750"/>
              <a:stretch/>
            </p:blipFill>
            <p:spPr>
              <a:xfrm rot="5400000">
                <a:off x="4795131" y="7020671"/>
                <a:ext cx="1620000" cy="1926506"/>
              </a:xfrm>
              <a:prstGeom prst="rect">
                <a:avLst/>
              </a:prstGeom>
            </p:spPr>
          </p:pic>
        </p:grpSp>
        <p:grpSp>
          <p:nvGrpSpPr>
            <p:cNvPr id="19" name="그룹 26">
              <a:extLst>
                <a:ext uri="{FF2B5EF4-FFF2-40B4-BE49-F238E27FC236}">
                  <a16:creationId xmlns:a16="http://schemas.microsoft.com/office/drawing/2014/main" id="{5C2268D8-F113-5272-2396-FBD7E6421ACF}"/>
                </a:ext>
              </a:extLst>
            </p:cNvPr>
            <p:cNvGrpSpPr/>
            <p:nvPr/>
          </p:nvGrpSpPr>
          <p:grpSpPr>
            <a:xfrm>
              <a:off x="6932126" y="7193971"/>
              <a:ext cx="4286246" cy="1628269"/>
              <a:chOff x="6932126" y="7193971"/>
              <a:chExt cx="4286246" cy="1628269"/>
            </a:xfrm>
          </p:grpSpPr>
          <p:pic>
            <p:nvPicPr>
              <p:cNvPr id="20" name="그림 74">
                <a:extLst>
                  <a:ext uri="{FF2B5EF4-FFF2-40B4-BE49-F238E27FC236}">
                    <a16:creationId xmlns:a16="http://schemas.microsoft.com/office/drawing/2014/main" id="{46E21398-F1A2-4703-8D47-63C9F3673D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28738" r="16352" b="29261"/>
              <a:stretch/>
            </p:blipFill>
            <p:spPr>
              <a:xfrm>
                <a:off x="6932126" y="7202240"/>
                <a:ext cx="2419821" cy="1620000"/>
              </a:xfrm>
              <a:prstGeom prst="rect">
                <a:avLst/>
              </a:prstGeom>
            </p:spPr>
          </p:pic>
          <p:pic>
            <p:nvPicPr>
              <p:cNvPr id="21" name="그림 85">
                <a:extLst>
                  <a:ext uri="{FF2B5EF4-FFF2-40B4-BE49-F238E27FC236}">
                    <a16:creationId xmlns:a16="http://schemas.microsoft.com/office/drawing/2014/main" id="{8FAB7994-A052-EA92-C308-41FD1B1AA8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44830" t="32815" r="36274" b="43216"/>
              <a:stretch/>
            </p:blipFill>
            <p:spPr>
              <a:xfrm rot="5400000">
                <a:off x="9637739" y="7233338"/>
                <a:ext cx="1620000" cy="1541266"/>
              </a:xfrm>
              <a:prstGeom prst="rect">
                <a:avLst/>
              </a:prstGeom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B744530-6D70-D5B0-47DF-1A535D6F173C}"/>
              </a:ext>
            </a:extLst>
          </p:cNvPr>
          <p:cNvSpPr txBox="1"/>
          <p:nvPr/>
        </p:nvSpPr>
        <p:spPr>
          <a:xfrm>
            <a:off x="2210181" y="3824908"/>
            <a:ext cx="60971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Transfer using water soluble tape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92965929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E1C7D-34E7-4FF6-9474-5007CB087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altLang="ko-KR" dirty="0"/>
              <a:t>nsupervised pattern discovery </a:t>
            </a:r>
            <a:endParaRPr lang="en-US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6168DB06-E245-43AF-9DCC-66C0EB2F2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17" y="1679438"/>
            <a:ext cx="5967359" cy="4613841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Previous development work: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Single-channel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Timeseries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w/ CAE, anomaly detection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New data is: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Multichannel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Timeseries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Start at: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Single-Channel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Timeseries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E38891-94AF-1D4E-B875-F850C4B3D3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586" y="6629926"/>
            <a:ext cx="2196965" cy="241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CDA9D0-F62B-4849-B48E-E5F07D25F8C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483" y="5728558"/>
            <a:ext cx="2561061" cy="1129443"/>
          </a:xfrm>
          <a:prstGeom prst="rect">
            <a:avLst/>
          </a:prstGeom>
        </p:spPr>
      </p:pic>
      <p:grpSp>
        <p:nvGrpSpPr>
          <p:cNvPr id="9" name="그룹 17">
            <a:extLst>
              <a:ext uri="{FF2B5EF4-FFF2-40B4-BE49-F238E27FC236}">
                <a16:creationId xmlns:a16="http://schemas.microsoft.com/office/drawing/2014/main" id="{AE68A80A-989F-B23D-6D88-48E003BE4F7A}"/>
              </a:ext>
            </a:extLst>
          </p:cNvPr>
          <p:cNvGrpSpPr/>
          <p:nvPr/>
        </p:nvGrpSpPr>
        <p:grpSpPr>
          <a:xfrm>
            <a:off x="4904419" y="1992458"/>
            <a:ext cx="6806417" cy="3441701"/>
            <a:chOff x="1456555" y="2613510"/>
            <a:chExt cx="8263969" cy="4257803"/>
          </a:xfrm>
        </p:grpSpPr>
        <p:pic>
          <p:nvPicPr>
            <p:cNvPr id="11" name="그림 2">
              <a:extLst>
                <a:ext uri="{FF2B5EF4-FFF2-40B4-BE49-F238E27FC236}">
                  <a16:creationId xmlns:a16="http://schemas.microsoft.com/office/drawing/2014/main" id="{5228DA03-E893-E3EF-7C5F-49DD660E8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56555" y="2767399"/>
              <a:ext cx="8263969" cy="410391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BE20FE-A834-3D24-0B23-497707D7369F}"/>
                </a:ext>
              </a:extLst>
            </p:cNvPr>
            <p:cNvSpPr txBox="1"/>
            <p:nvPr/>
          </p:nvSpPr>
          <p:spPr>
            <a:xfrm>
              <a:off x="4151624" y="2613510"/>
              <a:ext cx="287382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003057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Representative example</a:t>
              </a:r>
              <a:endParaRPr lang="ko-KR" altLang="en-US" sz="1400" b="1" dirty="0">
                <a:solidFill>
                  <a:srgbClr val="003057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D6FE2FE-B975-9BCA-0C08-B609E10E6F60}"/>
              </a:ext>
            </a:extLst>
          </p:cNvPr>
          <p:cNvSpPr txBox="1"/>
          <p:nvPr/>
        </p:nvSpPr>
        <p:spPr>
          <a:xfrm>
            <a:off x="8243331" y="5212027"/>
            <a:ext cx="249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42D608-95BD-0DE2-5790-9DD05BA5BDAA}"/>
              </a:ext>
            </a:extLst>
          </p:cNvPr>
          <p:cNvSpPr txBox="1"/>
          <p:nvPr/>
        </p:nvSpPr>
        <p:spPr>
          <a:xfrm>
            <a:off x="5295900" y="2759842"/>
            <a:ext cx="381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EOG+EMG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A91060-3277-9EDA-C2F8-A3AFE776CEBB}"/>
              </a:ext>
            </a:extLst>
          </p:cNvPr>
          <p:cNvSpPr txBox="1"/>
          <p:nvPr/>
        </p:nvSpPr>
        <p:spPr>
          <a:xfrm>
            <a:off x="6568643" y="1489254"/>
            <a:ext cx="476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Ultimate Goal : Clustering Labels </a:t>
            </a:r>
          </a:p>
        </p:txBody>
      </p:sp>
    </p:spTree>
    <p:extLst>
      <p:ext uri="{BB962C8B-B14F-4D97-AF65-F5344CB8AC3E}">
        <p14:creationId xmlns:p14="http://schemas.microsoft.com/office/powerpoint/2010/main" val="2126919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36560-DE1C-98DE-AFA3-192939C4D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Network Based Clustering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D5A641-5B55-1B55-3326-8C9C5D392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555576"/>
            <a:ext cx="3290047" cy="235900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50209AB-0084-3B0C-A674-938ED0012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1610" y="1675696"/>
            <a:ext cx="2272552" cy="22725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1C61B8-C675-14A1-3C1F-AB4D86B4E5B1}"/>
              </a:ext>
            </a:extLst>
          </p:cNvPr>
          <p:cNvSpPr txBox="1"/>
          <p:nvPr/>
        </p:nvSpPr>
        <p:spPr>
          <a:xfrm>
            <a:off x="8775609" y="2288364"/>
            <a:ext cx="2960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 matrix containing distance of each node from every other node (N x N)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BE4BF-39C4-5FE7-E79A-0950D3C36E75}"/>
              </a:ext>
            </a:extLst>
          </p:cNvPr>
          <p:cNvCxnSpPr/>
          <p:nvPr/>
        </p:nvCxnSpPr>
        <p:spPr>
          <a:xfrm>
            <a:off x="3907580" y="2759344"/>
            <a:ext cx="980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3BB843-ABD7-49D4-073D-E1ECCA45CB97}"/>
              </a:ext>
            </a:extLst>
          </p:cNvPr>
          <p:cNvCxnSpPr/>
          <p:nvPr/>
        </p:nvCxnSpPr>
        <p:spPr>
          <a:xfrm>
            <a:off x="7453347" y="2811972"/>
            <a:ext cx="10130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2E66979-8C20-F675-8C7A-BA2588ADE909}"/>
              </a:ext>
            </a:extLst>
          </p:cNvPr>
          <p:cNvSpPr txBox="1"/>
          <p:nvPr/>
        </p:nvSpPr>
        <p:spPr>
          <a:xfrm>
            <a:off x="5357271" y="1117140"/>
            <a:ext cx="2272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Visibility graph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5E8451-D063-CE5D-A8A0-41101047231F}"/>
              </a:ext>
            </a:extLst>
          </p:cNvPr>
          <p:cNvSpPr txBox="1"/>
          <p:nvPr/>
        </p:nvSpPr>
        <p:spPr>
          <a:xfrm>
            <a:off x="1323357" y="1099206"/>
            <a:ext cx="194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segment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29A4CD-5999-8AF9-6F21-E364A346D1B1}"/>
              </a:ext>
            </a:extLst>
          </p:cNvPr>
          <p:cNvSpPr txBox="1"/>
          <p:nvPr/>
        </p:nvSpPr>
        <p:spPr>
          <a:xfrm>
            <a:off x="9285436" y="1122514"/>
            <a:ext cx="194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 matrix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C422FF3-3EAE-A039-3A6C-5056AA39BE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5790" y="3968310"/>
            <a:ext cx="3721205" cy="28107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1314E7C-016D-D343-913D-182725DAF96C}"/>
              </a:ext>
            </a:extLst>
          </p:cNvPr>
          <p:cNvSpPr txBox="1"/>
          <p:nvPr/>
        </p:nvSpPr>
        <p:spPr>
          <a:xfrm>
            <a:off x="856291" y="4420696"/>
            <a:ext cx="2407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Convert distance matrix to “similarity matrix” then to weighted graph, then Louvain algorithm for clustering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C5614CB-0E28-3E4E-3214-A8C385FFECEF}"/>
              </a:ext>
            </a:extLst>
          </p:cNvPr>
          <p:cNvCxnSpPr/>
          <p:nvPr/>
        </p:nvCxnSpPr>
        <p:spPr>
          <a:xfrm>
            <a:off x="3473405" y="5291281"/>
            <a:ext cx="1072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C37E402-39DB-2884-8DD9-0FA2B6DC4170}"/>
              </a:ext>
            </a:extLst>
          </p:cNvPr>
          <p:cNvSpPr txBox="1"/>
          <p:nvPr/>
        </p:nvSpPr>
        <p:spPr>
          <a:xfrm>
            <a:off x="8810682" y="4073565"/>
            <a:ext cx="26604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result, does not make much sense. Original algorithm clustered entire signals, so changes must be made to logic.</a:t>
            </a:r>
          </a:p>
        </p:txBody>
      </p:sp>
    </p:spTree>
    <p:extLst>
      <p:ext uri="{BB962C8B-B14F-4D97-AF65-F5344CB8AC3E}">
        <p14:creationId xmlns:p14="http://schemas.microsoft.com/office/powerpoint/2010/main" val="3500756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E1C7D-34E7-4FF6-9474-5007CB087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6168DB06-E245-43AF-9DCC-66C0EB2F2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8593" y="1263157"/>
            <a:ext cx="3605788" cy="4063247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Problems</a:t>
            </a:r>
          </a:p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 was trying to extend clustering labels to entire timeseries. </a:t>
            </a:r>
          </a:p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 the reference paper’s algorithm clustered entire signals. </a:t>
            </a:r>
          </a:p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modify the algorithm, “separate signals” were now segments of the same signal, and each was to be a clustering label.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3D8A63-D817-F749-9DA3-F67EEC2ED0F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586" y="6629926"/>
            <a:ext cx="2196965" cy="2412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5411C2-FCFF-8F4D-B56A-8830CF27D4E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483" y="5728558"/>
            <a:ext cx="2561061" cy="1129443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4331D0-8151-29C1-C1A4-E6323898F9A7}"/>
              </a:ext>
            </a:extLst>
          </p:cNvPr>
          <p:cNvSpPr txBox="1">
            <a:spLocks/>
          </p:cNvSpPr>
          <p:nvPr/>
        </p:nvSpPr>
        <p:spPr>
          <a:xfrm>
            <a:off x="8874493" y="3344513"/>
            <a:ext cx="3317507" cy="2481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7AF749-1CD0-8F0E-6783-A5EBD451C7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50" r="10962"/>
          <a:stretch/>
        </p:blipFill>
        <p:spPr>
          <a:xfrm>
            <a:off x="583248" y="1179684"/>
            <a:ext cx="5961978" cy="49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72346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36560-DE1C-98DE-AFA3-192939C4D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09" y="97652"/>
            <a:ext cx="11430000" cy="1014761"/>
          </a:xfrm>
        </p:spPr>
        <p:txBody>
          <a:bodyPr/>
          <a:lstStyle/>
          <a:p>
            <a:r>
              <a:rPr lang="en-US" dirty="0"/>
              <a:t>Single Channel Network Based Clustering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D5A641-5B55-1B55-3326-8C9C5D392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48" y="1519778"/>
            <a:ext cx="2377617" cy="17047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1C61B8-C675-14A1-3C1F-AB4D86B4E5B1}"/>
              </a:ext>
            </a:extLst>
          </p:cNvPr>
          <p:cNvSpPr txBox="1"/>
          <p:nvPr/>
        </p:nvSpPr>
        <p:spPr>
          <a:xfrm>
            <a:off x="9533888" y="1545216"/>
            <a:ext cx="22428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Generate a set of distance matrices, composed of the Euclidian distance of every feature vector to every other feature vector.</a:t>
            </a:r>
          </a:p>
          <a:p>
            <a:endParaRPr lang="en-US" sz="1200" dirty="0"/>
          </a:p>
          <a:p>
            <a:r>
              <a:rPr lang="en-US" sz="1200" dirty="0"/>
              <a:t>Size N*N*N, where N is number of segments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BE4BF-39C4-5FE7-E79A-0950D3C36E75}"/>
              </a:ext>
            </a:extLst>
          </p:cNvPr>
          <p:cNvCxnSpPr>
            <a:cxnSpLocks/>
          </p:cNvCxnSpPr>
          <p:nvPr/>
        </p:nvCxnSpPr>
        <p:spPr>
          <a:xfrm>
            <a:off x="2745530" y="2372170"/>
            <a:ext cx="321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3BB843-ABD7-49D4-073D-E1ECCA45CB97}"/>
              </a:ext>
            </a:extLst>
          </p:cNvPr>
          <p:cNvCxnSpPr>
            <a:cxnSpLocks/>
          </p:cNvCxnSpPr>
          <p:nvPr/>
        </p:nvCxnSpPr>
        <p:spPr>
          <a:xfrm>
            <a:off x="5983619" y="2382140"/>
            <a:ext cx="44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2E66979-8C20-F675-8C7A-BA2588ADE909}"/>
              </a:ext>
            </a:extLst>
          </p:cNvPr>
          <p:cNvSpPr txBox="1"/>
          <p:nvPr/>
        </p:nvSpPr>
        <p:spPr>
          <a:xfrm>
            <a:off x="3533136" y="1026409"/>
            <a:ext cx="2272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Visibility graphs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5E8451-D063-CE5D-A8A0-41101047231F}"/>
              </a:ext>
            </a:extLst>
          </p:cNvPr>
          <p:cNvSpPr txBox="1"/>
          <p:nvPr/>
        </p:nvSpPr>
        <p:spPr>
          <a:xfrm>
            <a:off x="571531" y="998069"/>
            <a:ext cx="194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segments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29A4CD-5999-8AF9-6F21-E364A346D1B1}"/>
              </a:ext>
            </a:extLst>
          </p:cNvPr>
          <p:cNvSpPr txBox="1"/>
          <p:nvPr/>
        </p:nvSpPr>
        <p:spPr>
          <a:xfrm>
            <a:off x="9538450" y="1030817"/>
            <a:ext cx="227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 matrices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2C77431-0EC6-F307-90A5-5ADDB7D9067A}"/>
              </a:ext>
            </a:extLst>
          </p:cNvPr>
          <p:cNvCxnSpPr/>
          <p:nvPr/>
        </p:nvCxnSpPr>
        <p:spPr>
          <a:xfrm>
            <a:off x="2745530" y="5437661"/>
            <a:ext cx="980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A0FA4A-478F-4869-217A-9FA0202360B4}"/>
              </a:ext>
            </a:extLst>
          </p:cNvPr>
          <p:cNvCxnSpPr/>
          <p:nvPr/>
        </p:nvCxnSpPr>
        <p:spPr>
          <a:xfrm>
            <a:off x="781050" y="1605232"/>
            <a:ext cx="0" cy="14160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D33219-F2F8-BDEB-430A-4FB7B69CD72A}"/>
              </a:ext>
            </a:extLst>
          </p:cNvPr>
          <p:cNvCxnSpPr/>
          <p:nvPr/>
        </p:nvCxnSpPr>
        <p:spPr>
          <a:xfrm>
            <a:off x="1028700" y="1613345"/>
            <a:ext cx="0" cy="14160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69A2929-57B6-64BF-9492-27872C28C48F}"/>
              </a:ext>
            </a:extLst>
          </p:cNvPr>
          <p:cNvCxnSpPr/>
          <p:nvPr/>
        </p:nvCxnSpPr>
        <p:spPr>
          <a:xfrm>
            <a:off x="1276350" y="1605232"/>
            <a:ext cx="0" cy="14160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B08D934-9143-5B90-A010-DBF5EEF6CCC1}"/>
              </a:ext>
            </a:extLst>
          </p:cNvPr>
          <p:cNvCxnSpPr/>
          <p:nvPr/>
        </p:nvCxnSpPr>
        <p:spPr>
          <a:xfrm>
            <a:off x="1536700" y="1598882"/>
            <a:ext cx="0" cy="14160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00F831-4461-E3CD-97FB-2DB4B8A7ED95}"/>
              </a:ext>
            </a:extLst>
          </p:cNvPr>
          <p:cNvCxnSpPr/>
          <p:nvPr/>
        </p:nvCxnSpPr>
        <p:spPr>
          <a:xfrm>
            <a:off x="1778000" y="1605232"/>
            <a:ext cx="0" cy="14160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C071F49-2EBF-C552-09B8-DEC740FA431F}"/>
              </a:ext>
            </a:extLst>
          </p:cNvPr>
          <p:cNvCxnSpPr/>
          <p:nvPr/>
        </p:nvCxnSpPr>
        <p:spPr>
          <a:xfrm>
            <a:off x="2032000" y="1598882"/>
            <a:ext cx="0" cy="14160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3DD510F-1ED9-4D1E-65C4-09BEBC90198E}"/>
              </a:ext>
            </a:extLst>
          </p:cNvPr>
          <p:cNvCxnSpPr/>
          <p:nvPr/>
        </p:nvCxnSpPr>
        <p:spPr>
          <a:xfrm>
            <a:off x="2286000" y="1605232"/>
            <a:ext cx="0" cy="14160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4E7FABA-70DB-A397-A9FC-3C5F572CAE42}"/>
              </a:ext>
            </a:extLst>
          </p:cNvPr>
          <p:cNvSpPr txBox="1"/>
          <p:nvPr/>
        </p:nvSpPr>
        <p:spPr>
          <a:xfrm>
            <a:off x="88900" y="6542547"/>
            <a:ext cx="64897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Generated 122 segments of length 150 with overlap of 0 in a timeseries of length 18434 </a:t>
            </a:r>
          </a:p>
          <a:p>
            <a:br>
              <a:rPr lang="en-US" sz="1000" b="0" i="0" dirty="0">
                <a:solidFill>
                  <a:srgbClr val="CCCCCC"/>
                </a:solidFill>
                <a:effectLst/>
                <a:latin typeface="var(--notebook-cell-output-font-family)"/>
              </a:rPr>
            </a:br>
            <a:endParaRPr 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D98ED9-FEF3-6E59-F321-39FA909C3520}"/>
              </a:ext>
            </a:extLst>
          </p:cNvPr>
          <p:cNvSpPr txBox="1"/>
          <p:nvPr/>
        </p:nvSpPr>
        <p:spPr>
          <a:xfrm>
            <a:off x="6469253" y="1052442"/>
            <a:ext cx="242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Vectors (DS)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3A131A-693D-C439-9DDB-E17E31F56B34}"/>
              </a:ext>
            </a:extLst>
          </p:cNvPr>
          <p:cNvSpPr txBox="1"/>
          <p:nvPr/>
        </p:nvSpPr>
        <p:spPr>
          <a:xfrm>
            <a:off x="6515847" y="1529020"/>
            <a:ext cx="22428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Generate a degree sequence to act as a feature vector of the graphs. </a:t>
            </a:r>
          </a:p>
          <a:p>
            <a:endParaRPr lang="en-US" sz="1200" dirty="0"/>
          </a:p>
          <a:p>
            <a:r>
              <a:rPr lang="en-US" sz="1200" dirty="0"/>
              <a:t>Each node V (a timestep) has a degree (number of connected nodes) where those connection are visible nodes, in this case.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20A578-49CC-43A6-4F67-2BBC4B245C30}"/>
              </a:ext>
            </a:extLst>
          </p:cNvPr>
          <p:cNvSpPr txBox="1"/>
          <p:nvPr/>
        </p:nvSpPr>
        <p:spPr>
          <a:xfrm>
            <a:off x="566383" y="3589268"/>
            <a:ext cx="194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Similarity Matrix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EFB6400-59C0-9DCD-D055-5657650D0645}"/>
              </a:ext>
            </a:extLst>
          </p:cNvPr>
          <p:cNvSpPr txBox="1"/>
          <p:nvPr/>
        </p:nvSpPr>
        <p:spPr>
          <a:xfrm>
            <a:off x="381000" y="4289765"/>
            <a:ext cx="22428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Average those distance matrices and normalize them.</a:t>
            </a:r>
          </a:p>
          <a:p>
            <a:endParaRPr lang="en-US" sz="1200" dirty="0"/>
          </a:p>
          <a:p>
            <a:r>
              <a:rPr lang="en-US" sz="1200" dirty="0"/>
              <a:t>Then, construct a weighted graph where each segment is a node and the normalized distance is their weight.</a:t>
            </a:r>
          </a:p>
          <a:p>
            <a:endParaRPr lang="en-US" sz="1200" dirty="0"/>
          </a:p>
          <a:p>
            <a:endParaRPr lang="en-US" sz="1200" dirty="0"/>
          </a:p>
        </p:txBody>
      </p:sp>
      <p:pic>
        <p:nvPicPr>
          <p:cNvPr id="33" name="Picture 32" descr="A picture containing accessory, necklet&#10;&#10;Description automatically generated">
            <a:extLst>
              <a:ext uri="{FF2B5EF4-FFF2-40B4-BE49-F238E27FC236}">
                <a16:creationId xmlns:a16="http://schemas.microsoft.com/office/drawing/2014/main" id="{91467CF1-B6F2-8961-F417-BDF4D9D46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006" y="1421774"/>
            <a:ext cx="894085" cy="670564"/>
          </a:xfrm>
          <a:prstGeom prst="rect">
            <a:avLst/>
          </a:prstGeom>
        </p:spPr>
      </p:pic>
      <p:pic>
        <p:nvPicPr>
          <p:cNvPr id="75" name="Picture 74" descr="A picture containing accessory, necklet&#10;&#10;Description automatically generated">
            <a:extLst>
              <a:ext uri="{FF2B5EF4-FFF2-40B4-BE49-F238E27FC236}">
                <a16:creationId xmlns:a16="http://schemas.microsoft.com/office/drawing/2014/main" id="{E37A6D85-C97F-5A88-C869-E1611E3D9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786" y="2817915"/>
            <a:ext cx="897794" cy="673346"/>
          </a:xfrm>
          <a:prstGeom prst="rect">
            <a:avLst/>
          </a:prstGeom>
        </p:spPr>
      </p:pic>
      <p:pic>
        <p:nvPicPr>
          <p:cNvPr id="77" name="Picture 76" descr="A picture containing accessory, necklet&#10;&#10;Description automatically generated">
            <a:extLst>
              <a:ext uri="{FF2B5EF4-FFF2-40B4-BE49-F238E27FC236}">
                <a16:creationId xmlns:a16="http://schemas.microsoft.com/office/drawing/2014/main" id="{7A7D8405-AA20-8321-D221-4C926CCFF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7848" y="2718009"/>
            <a:ext cx="894086" cy="670565"/>
          </a:xfrm>
          <a:prstGeom prst="rect">
            <a:avLst/>
          </a:prstGeom>
        </p:spPr>
      </p:pic>
      <p:pic>
        <p:nvPicPr>
          <p:cNvPr id="79" name="Picture 78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BD44E6AF-C616-5610-B580-AEC03EEACC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8272" y="2055013"/>
            <a:ext cx="1060267" cy="795201"/>
          </a:xfrm>
          <a:prstGeom prst="rect">
            <a:avLst/>
          </a:prstGeom>
        </p:spPr>
      </p:pic>
      <p:pic>
        <p:nvPicPr>
          <p:cNvPr id="81" name="Picture 80" descr="A picture containing accessory, necklet, armlet&#10;&#10;Description automatically generated">
            <a:extLst>
              <a:ext uri="{FF2B5EF4-FFF2-40B4-BE49-F238E27FC236}">
                <a16:creationId xmlns:a16="http://schemas.microsoft.com/office/drawing/2014/main" id="{7CA4CE51-E08C-73B8-621F-5D8376EDC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2339" y="2040894"/>
            <a:ext cx="938536" cy="703902"/>
          </a:xfrm>
          <a:prstGeom prst="rect">
            <a:avLst/>
          </a:prstGeom>
        </p:spPr>
      </p:pic>
      <p:pic>
        <p:nvPicPr>
          <p:cNvPr id="83" name="Picture 82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9BB81723-5772-1F5A-34F1-9CFD3D7E23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6977" y="2081898"/>
            <a:ext cx="870537" cy="652903"/>
          </a:xfrm>
          <a:prstGeom prst="rect">
            <a:avLst/>
          </a:prstGeom>
        </p:spPr>
      </p:pic>
      <p:pic>
        <p:nvPicPr>
          <p:cNvPr id="85" name="Picture 84" descr="A picture containing necklet, accessory, vector graphics, armlet&#10;&#10;Description automatically generated">
            <a:extLst>
              <a:ext uri="{FF2B5EF4-FFF2-40B4-BE49-F238E27FC236}">
                <a16:creationId xmlns:a16="http://schemas.microsoft.com/office/drawing/2014/main" id="{8A97CE09-34A5-ABDB-C014-93DDE124A5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 flipV="1">
            <a:off x="4843828" y="1498307"/>
            <a:ext cx="803616" cy="602712"/>
          </a:xfrm>
          <a:prstGeom prst="rect">
            <a:avLst/>
          </a:prstGeom>
        </p:spPr>
      </p:pic>
      <p:pic>
        <p:nvPicPr>
          <p:cNvPr id="87" name="Picture 86" descr="A picture containing accessory, necklet&#10;&#10;Description automatically generated">
            <a:extLst>
              <a:ext uri="{FF2B5EF4-FFF2-40B4-BE49-F238E27FC236}">
                <a16:creationId xmlns:a16="http://schemas.microsoft.com/office/drawing/2014/main" id="{B8C64E43-5ED0-6FE0-7402-756FCA6FB3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98184" y="1469580"/>
            <a:ext cx="803617" cy="602713"/>
          </a:xfrm>
          <a:prstGeom prst="rect">
            <a:avLst/>
          </a:prstGeom>
        </p:spPr>
      </p:pic>
      <p:pic>
        <p:nvPicPr>
          <p:cNvPr id="93" name="Picture 92" descr="A picture containing accessory, necklet, toggle, armlet&#10;&#10;Description automatically generated">
            <a:extLst>
              <a:ext uri="{FF2B5EF4-FFF2-40B4-BE49-F238E27FC236}">
                <a16:creationId xmlns:a16="http://schemas.microsoft.com/office/drawing/2014/main" id="{1973663D-B1C4-6D04-C0BA-B0E9A53D8F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35362" y="2826154"/>
            <a:ext cx="769926" cy="577444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3A1F9107-EE4E-C591-0A17-AB326EDE5C3D}"/>
              </a:ext>
            </a:extLst>
          </p:cNvPr>
          <p:cNvSpPr txBox="1"/>
          <p:nvPr/>
        </p:nvSpPr>
        <p:spPr>
          <a:xfrm>
            <a:off x="3857293" y="3595356"/>
            <a:ext cx="3695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with Louvain's Algorithm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04A1C23-2A4C-C0BF-3EF7-C48D3839567F}"/>
              </a:ext>
            </a:extLst>
          </p:cNvPr>
          <p:cNvCxnSpPr>
            <a:cxnSpLocks/>
          </p:cNvCxnSpPr>
          <p:nvPr/>
        </p:nvCxnSpPr>
        <p:spPr>
          <a:xfrm>
            <a:off x="8943130" y="2382140"/>
            <a:ext cx="321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E5AA4AD-3154-B459-8864-BE9ACF5921D5}"/>
              </a:ext>
            </a:extLst>
          </p:cNvPr>
          <p:cNvCxnSpPr>
            <a:cxnSpLocks/>
          </p:cNvCxnSpPr>
          <p:nvPr/>
        </p:nvCxnSpPr>
        <p:spPr>
          <a:xfrm>
            <a:off x="7247680" y="5166928"/>
            <a:ext cx="562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104">
            <a:extLst>
              <a:ext uri="{FF2B5EF4-FFF2-40B4-BE49-F238E27FC236}">
                <a16:creationId xmlns:a16="http://schemas.microsoft.com/office/drawing/2014/main" id="{731018A0-EAA5-F825-D2FE-7BD313EEFC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87556" y="3333669"/>
            <a:ext cx="3477637" cy="2493514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5B6676E7-C68C-369B-75AE-514BCE872D0C}"/>
              </a:ext>
            </a:extLst>
          </p:cNvPr>
          <p:cNvSpPr txBox="1"/>
          <p:nvPr/>
        </p:nvSpPr>
        <p:spPr>
          <a:xfrm>
            <a:off x="7361799" y="5838092"/>
            <a:ext cx="2423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Much more reasonable clustering</a:t>
            </a: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D2A23FB9-EF3C-83C6-910B-E66D8645006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4080" y="4088707"/>
            <a:ext cx="3015945" cy="2278063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C14D107F-A8F9-9883-D50F-ABE9EAFB5CD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74883" y="4332776"/>
            <a:ext cx="1321478" cy="99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85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1C9DBD-7B38-5B49-9DF6-AEFFD032717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586" y="6629926"/>
            <a:ext cx="2196965" cy="241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5771DB-CC54-2646-BF70-D8B6BC4CFCC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483" y="5728558"/>
            <a:ext cx="2561061" cy="112944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07BB4839-C9C4-6A8A-359E-972EF1370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109" y="173852"/>
            <a:ext cx="11430000" cy="1014761"/>
          </a:xfrm>
        </p:spPr>
        <p:txBody>
          <a:bodyPr/>
          <a:lstStyle/>
          <a:p>
            <a:r>
              <a:rPr lang="en-US" dirty="0"/>
              <a:t>Overlap and Majority Voting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2E7DDB7-B6BE-FAB4-EA07-FEB401A70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109" y="2934045"/>
            <a:ext cx="4502150" cy="32281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3225074-846C-3D92-57ED-4B6A7C77872C}"/>
              </a:ext>
            </a:extLst>
          </p:cNvPr>
          <p:cNvSpPr txBox="1"/>
          <p:nvPr/>
        </p:nvSpPr>
        <p:spPr>
          <a:xfrm>
            <a:off x="133350" y="614283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kern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Generated 1219 segments of length 150 with overlap of 135 in a timeseries of length 18434</a:t>
            </a:r>
            <a:endParaRPr lang="en-US" dirty="0">
              <a:effectLst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983F66D-5C3F-3ED5-DBE1-D2E330EE3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900" y="1088135"/>
            <a:ext cx="2426705" cy="173998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2DCFE5D-D405-A725-14EE-6C1C0FAB3D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7109" y="1612227"/>
            <a:ext cx="5695950" cy="4084075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E7823B1-8356-872E-5578-1A1B8947C518}"/>
              </a:ext>
            </a:extLst>
          </p:cNvPr>
          <p:cNvCxnSpPr/>
          <p:nvPr/>
        </p:nvCxnSpPr>
        <p:spPr>
          <a:xfrm flipV="1">
            <a:off x="5049209" y="3595526"/>
            <a:ext cx="882650" cy="889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FBF89B1-6682-E798-D80D-6925F9D06259}"/>
              </a:ext>
            </a:extLst>
          </p:cNvPr>
          <p:cNvSpPr txBox="1"/>
          <p:nvPr/>
        </p:nvSpPr>
        <p:spPr>
          <a:xfrm>
            <a:off x="8161863" y="1215754"/>
            <a:ext cx="2272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Majority Voting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042113-DD92-02EE-FC7C-F24546C1C56C}"/>
              </a:ext>
            </a:extLst>
          </p:cNvPr>
          <p:cNvSpPr txBox="1"/>
          <p:nvPr/>
        </p:nvSpPr>
        <p:spPr>
          <a:xfrm>
            <a:off x="2776658" y="2564713"/>
            <a:ext cx="2272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90% Overlap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FAA2D51-7694-BECA-7C78-5901C8B0AA93}"/>
              </a:ext>
            </a:extLst>
          </p:cNvPr>
          <p:cNvCxnSpPr/>
          <p:nvPr/>
        </p:nvCxnSpPr>
        <p:spPr>
          <a:xfrm>
            <a:off x="2877555" y="1749299"/>
            <a:ext cx="636953" cy="636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18788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99D433-F679-FF4A-AFCE-4958C9B8E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7001"/>
            <a:ext cx="11430000" cy="4916867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altLang="ko-KR" sz="2000" dirty="0"/>
              <a:t>Deep phenotyping in BSP using EOG/EMG signals</a:t>
            </a:r>
          </a:p>
          <a:p>
            <a:pPr marL="914400" lvl="2" indent="0">
              <a:buNone/>
            </a:pPr>
            <a:endParaRPr lang="en-US" altLang="ko-KR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FB587B-5C48-8645-8062-57DBC5F61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Multichannel Data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B2ADE49-0F55-6099-281A-79219E368EA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5814" y="1890930"/>
            <a:ext cx="5400000" cy="2250000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6A8FE35B-A4E9-A25B-A91B-A46E73DBC91D}"/>
              </a:ext>
            </a:extLst>
          </p:cNvPr>
          <p:cNvGrpSpPr/>
          <p:nvPr/>
        </p:nvGrpSpPr>
        <p:grpSpPr>
          <a:xfrm>
            <a:off x="5260314" y="4282464"/>
            <a:ext cx="5400000" cy="2374814"/>
            <a:chOff x="6054064" y="4381657"/>
            <a:chExt cx="5400000" cy="237481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FBE355B-4C59-64E2-BA49-B48D398DA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54064" y="4506471"/>
              <a:ext cx="5400000" cy="225000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4812F18-2B99-C769-13F3-235BCA849FD2}"/>
                </a:ext>
              </a:extLst>
            </p:cNvPr>
            <p:cNvSpPr txBox="1"/>
            <p:nvPr/>
          </p:nvSpPr>
          <p:spPr>
            <a:xfrm>
              <a:off x="6737486" y="4381657"/>
              <a:ext cx="4033157" cy="286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914400">
                <a:lnSpc>
                  <a:spcPct val="90000"/>
                </a:lnSpc>
                <a:spcBef>
                  <a:spcPts val="1000"/>
                </a:spcBef>
              </a:pPr>
              <a:r>
                <a:rPr lang="en-US" sz="1400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Opening eyes as wide as possible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1A83B8E-AABA-869D-B115-5864501DB0BF}"/>
              </a:ext>
            </a:extLst>
          </p:cNvPr>
          <p:cNvGrpSpPr/>
          <p:nvPr/>
        </p:nvGrpSpPr>
        <p:grpSpPr>
          <a:xfrm>
            <a:off x="-55814" y="4265744"/>
            <a:ext cx="5400000" cy="2371053"/>
            <a:chOff x="737936" y="4389823"/>
            <a:chExt cx="5400000" cy="2371053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A7C3B56-4D08-3BE2-F20B-672877AD9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936" y="4510876"/>
              <a:ext cx="5400000" cy="22500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63CA2D1-F8A3-209E-D7BF-90841E5CFC66}"/>
                </a:ext>
              </a:extLst>
            </p:cNvPr>
            <p:cNvSpPr txBox="1"/>
            <p:nvPr/>
          </p:nvSpPr>
          <p:spPr>
            <a:xfrm>
              <a:off x="1421357" y="4389823"/>
              <a:ext cx="4033157" cy="286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914400">
                <a:lnSpc>
                  <a:spcPct val="90000"/>
                </a:lnSpc>
                <a:spcBef>
                  <a:spcPts val="1000"/>
                </a:spcBef>
              </a:pPr>
              <a:r>
                <a:rPr lang="en-US" sz="1400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Eye squeezing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C76A86B-7F11-20B9-AFF3-64612F86E25E}"/>
              </a:ext>
            </a:extLst>
          </p:cNvPr>
          <p:cNvGrpSpPr/>
          <p:nvPr/>
        </p:nvGrpSpPr>
        <p:grpSpPr>
          <a:xfrm>
            <a:off x="5260314" y="1716394"/>
            <a:ext cx="5400000" cy="2382512"/>
            <a:chOff x="6054064" y="1800130"/>
            <a:chExt cx="5400000" cy="2382512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5E03334-2DF0-C879-2E63-1070311BE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54064" y="1932642"/>
              <a:ext cx="5400000" cy="22500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A9FCFB-1489-5EDD-C231-BFA0359E7B9A}"/>
                </a:ext>
              </a:extLst>
            </p:cNvPr>
            <p:cNvSpPr txBox="1"/>
            <p:nvPr/>
          </p:nvSpPr>
          <p:spPr>
            <a:xfrm>
              <a:off x="6737485" y="1800130"/>
              <a:ext cx="4033157" cy="286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914400">
                <a:lnSpc>
                  <a:spcPct val="90000"/>
                </a:lnSpc>
                <a:spcBef>
                  <a:spcPts val="1000"/>
                </a:spcBef>
              </a:pPr>
              <a:r>
                <a:rPr lang="en-US" sz="1400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Eye blink</a:t>
              </a:r>
            </a:p>
          </p:txBody>
        </p:sp>
      </p:grp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BA79A0E-8B24-9314-2B1C-764B3B510DE1}"/>
              </a:ext>
            </a:extLst>
          </p:cNvPr>
          <p:cNvSpPr/>
          <p:nvPr/>
        </p:nvSpPr>
        <p:spPr>
          <a:xfrm>
            <a:off x="1469390" y="2206538"/>
            <a:ext cx="548640" cy="15141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13F6026-42A1-4559-A334-990CEE2ACB18}"/>
              </a:ext>
            </a:extLst>
          </p:cNvPr>
          <p:cNvSpPr/>
          <p:nvPr/>
        </p:nvSpPr>
        <p:spPr>
          <a:xfrm>
            <a:off x="2043484" y="2206538"/>
            <a:ext cx="548640" cy="15141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8E301782-0C5D-A213-5858-00D629AA2BB3}"/>
              </a:ext>
            </a:extLst>
          </p:cNvPr>
          <p:cNvSpPr/>
          <p:nvPr/>
        </p:nvSpPr>
        <p:spPr>
          <a:xfrm>
            <a:off x="742282" y="2206538"/>
            <a:ext cx="548640" cy="15141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3704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Tech_PPTtemplate_2021_wide" id="{E85096BA-033B-D848-B268-A76C8AE5D2A4}" vid="{C86BDF43-62E5-5C4C-BBB8-C9F54843079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17CF49E3CA3034B905EA9EAC1BEFF5B" ma:contentTypeVersion="4" ma:contentTypeDescription="Create a new document." ma:contentTypeScope="" ma:versionID="757b53bc0f7e752bacb27c2ff807b649">
  <xsd:schema xmlns:xsd="http://www.w3.org/2001/XMLSchema" xmlns:xs="http://www.w3.org/2001/XMLSchema" xmlns:p="http://schemas.microsoft.com/office/2006/metadata/properties" xmlns:ns2="0d4e0842-4262-4d93-9217-e6082ad598f2" xmlns:ns3="3843dc87-6e8d-433b-8318-2e78ea0b348d" targetNamespace="http://schemas.microsoft.com/office/2006/metadata/properties" ma:root="true" ma:fieldsID="789199a7b830ebd0a3187887854a4b87" ns2:_="" ns3:_="">
    <xsd:import namespace="0d4e0842-4262-4d93-9217-e6082ad598f2"/>
    <xsd:import namespace="3843dc87-6e8d-433b-8318-2e78ea0b348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4e0842-4262-4d93-9217-e6082ad598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43dc87-6e8d-433b-8318-2e78ea0b348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03713CD-B690-45C0-A51F-B892BD10DE5D}">
  <ds:schemaRefs>
    <ds:schemaRef ds:uri="http://schemas.microsoft.com/office/2006/documentManagement/types"/>
    <ds:schemaRef ds:uri="0d4e0842-4262-4d93-9217-e6082ad598f2"/>
    <ds:schemaRef ds:uri="http://purl.org/dc/terms/"/>
    <ds:schemaRef ds:uri="3843dc87-6e8d-433b-8318-2e78ea0b348d"/>
    <ds:schemaRef ds:uri="http://purl.org/dc/dcmitype/"/>
    <ds:schemaRef ds:uri="http://www.w3.org/XML/1998/namespace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1D807842-CE8A-4A39-A59A-36D1D541FF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4e0842-4262-4d93-9217-e6082ad598f2"/>
    <ds:schemaRef ds:uri="3843dc87-6e8d-433b-8318-2e78ea0b34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270763E-43C3-4231-BEA2-0C1497E67F8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149</TotalTime>
  <Words>657</Words>
  <Application>Microsoft Office PowerPoint</Application>
  <PresentationFormat>Widescreen</PresentationFormat>
  <Paragraphs>103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Consolas</vt:lpstr>
      <vt:lpstr>Roboto</vt:lpstr>
      <vt:lpstr>Roboto Condensed Light</vt:lpstr>
      <vt:lpstr>var(--notebook-cell-output-font-family)</vt:lpstr>
      <vt:lpstr>Custom Design</vt:lpstr>
      <vt:lpstr>1_Custom Design</vt:lpstr>
      <vt:lpstr>BITN Group Undergraduate research  Midterm symposium</vt:lpstr>
      <vt:lpstr>Project overview</vt:lpstr>
      <vt:lpstr>B : Designing and fabrication of new patch-type device</vt:lpstr>
      <vt:lpstr>Unsupervised pattern discovery </vt:lpstr>
      <vt:lpstr>Current Network Based Clustering</vt:lpstr>
      <vt:lpstr>Challenges</vt:lpstr>
      <vt:lpstr>Single Channel Network Based Clustering</vt:lpstr>
      <vt:lpstr>Overlap and Majority Voting</vt:lpstr>
      <vt:lpstr>Multichannel Data</vt:lpstr>
      <vt:lpstr>Multichannel Clustering</vt:lpstr>
      <vt:lpstr>What’s Next?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 Here</dc:title>
  <dc:creator>Sung Hoon Lee</dc:creator>
  <cp:lastModifiedBy>Knight, Ian J</cp:lastModifiedBy>
  <cp:revision>4</cp:revision>
  <dcterms:created xsi:type="dcterms:W3CDTF">2021-11-16T15:09:55Z</dcterms:created>
  <dcterms:modified xsi:type="dcterms:W3CDTF">2023-04-21T17:54:20Z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0x010100E17CF49E3CA3034B905EA9EAC1BEFF5B</vt:lpwstr>
  </property>
  <property fmtid="{D5CDD505-2E9C-101B-9397-08002B2CF9AE}" pid="3" name="MediaServiceImageTags">
    <vt:lpwstr/>
  </property>
</Properties>
</file>